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87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0" y="56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0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13" Type="http://schemas.openxmlformats.org/officeDocument/2006/relationships/image" Target="../media/image23.png"  /><Relationship Id="rId14" Type="http://schemas.openxmlformats.org/officeDocument/2006/relationships/image" Target="../media/image24.png"  /><Relationship Id="rId15" Type="http://schemas.openxmlformats.org/officeDocument/2006/relationships/image" Target="../media/image25.png"  /><Relationship Id="rId16" Type="http://schemas.openxmlformats.org/officeDocument/2006/relationships/image" Target="../media/image26.png"  /><Relationship Id="rId17" Type="http://schemas.openxmlformats.org/officeDocument/2006/relationships/image" Target="../media/image27.png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gi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7555" y="1874751"/>
            <a:ext cx="3116889" cy="69509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rgbClr val="ccff00">
                    <a:lumMod val="75000"/>
                    <a:lumOff val="25000"/>
                  </a:srgbClr>
                </a:solidFill>
              </a:rPr>
              <a:t>비치몰</a:t>
            </a:r>
            <a:endParaRPr lang="ko-KR" altLang="en-US" sz="4000" b="1">
              <a:solidFill>
                <a:srgbClr val="ccff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3599" y="285462"/>
            <a:ext cx="4618991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팀 구성 및 역할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97840" y="1597801"/>
          <a:ext cx="10708499" cy="47445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0697"/>
                <a:gridCol w="8127802"/>
              </a:tblGrid>
              <a:tr h="644545">
                <a:tc>
                  <a:txBody>
                    <a:bodyPr vert="horz" lIns="95655" tIns="47827" rIns="95655" bIns="47827" anchor="ctr" anchorCtr="0"/>
                    <a:p>
                      <a:pPr algn="ctr" latinLnBrk="1">
                        <a:defRPr/>
                      </a:pPr>
                      <a:r>
                        <a:rPr lang="ko-KR" altLang="en-US" sz="2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팀 비치몰</a:t>
                      </a:r>
                      <a:endParaRPr lang="ko-KR" altLang="en-US" sz="2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5655" tIns="47827" rIns="95655" bIns="47827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ko-KR" altLang="en-US" sz="2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B>
                    <a:solidFill>
                      <a:schemeClr val="accent2"/>
                    </a:solidFill>
                  </a:tcPr>
                </a:tc>
              </a:tr>
              <a:tr h="647942">
                <a:tc>
                  <a:txBody>
                    <a:bodyPr vert="horz" lIns="95655" tIns="47827" rIns="95655" bIns="47827" anchor="ctr" anchorCtr="0"/>
                    <a:p>
                      <a:pPr algn="ctr" latinLnBrk="1">
                        <a:defRPr/>
                      </a:pP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팀장 한강희</a:t>
                      </a:r>
                      <a:endParaRPr lang="ko-KR" altLang="en-US" sz="23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5655" tIns="47827" rIns="95655" bIns="47827" anchor="ctr" anchorCtr="0"/>
                    <a:p>
                      <a:pPr algn="ctr" latinLnBrk="1">
                        <a:defRPr/>
                      </a:pP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프론트를 전담하되 벡엔드 부분도 만지면서 진행한다</a:t>
                      </a:r>
                      <a:endParaRPr lang="ko-KR" altLang="en-US" sz="23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952258">
                <a:tc>
                  <a:txBody>
                    <a:bodyPr vert="horz" lIns="95655" tIns="47827" rIns="95655" bIns="47827" anchor="ctr" anchorCtr="0"/>
                    <a:p>
                      <a:pPr algn="ctr" latinLnBrk="1">
                        <a:defRPr/>
                      </a:pP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팀원 이정훈</a:t>
                      </a:r>
                      <a:endParaRPr lang="ko-KR" altLang="en-US" sz="23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5655" tIns="47827" rIns="95655" bIns="47827" anchor="ctr" anchorCtr="0"/>
                    <a:p>
                      <a:pPr algn="ctr" latinLnBrk="1">
                        <a:defRPr/>
                      </a:pP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백엔드를 전담하되 여유가 있다면 프론트 부분도 조금씩 만지면서 </a:t>
                      </a:r>
                      <a:endParaRPr lang="ko-KR" altLang="en-US" sz="23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진행한다</a:t>
                      </a:r>
                      <a:endParaRPr lang="ko-KR" altLang="en-US" sz="23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644545">
                <a:tc>
                  <a:txBody>
                    <a:bodyPr vert="horz" lIns="95655" tIns="47827" rIns="95655" bIns="47827" anchor="ctr" anchorCtr="0"/>
                    <a:p>
                      <a:pPr algn="ctr" latinLnBrk="1">
                        <a:defRPr/>
                      </a:pP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나눔스퀘어 ExtraBold"/>
                          <a:ea typeface="나눔스퀘어 ExtraBold"/>
                        </a:rPr>
                        <a:t>팀원 유제욱</a:t>
                      </a:r>
                      <a:endParaRPr lang="ko-KR" altLang="en-US" sz="2300" b="0" spc="-150">
                        <a:solidFill>
                          <a:srgbClr val="40474d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95655" tIns="47827" rIns="95655" bIns="47827" anchor="ctr" anchorCtr="0"/>
                    <a:p>
                      <a:pPr algn="ctr" latinLnBrk="1">
                        <a:defRPr/>
                      </a:pP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나눔스퀘어 ExtraBold"/>
                          <a:ea typeface="나눔스퀘어 ExtraBold"/>
                        </a:rPr>
                        <a:t>백엔드를 서브하되 프론트 부분도 서브한다</a:t>
                      </a:r>
                      <a:endParaRPr lang="ko-KR" altLang="en-US" sz="2300" b="0" spc="-150">
                        <a:solidFill>
                          <a:srgbClr val="40474d"/>
                        </a:solidFill>
                        <a:latin typeface="나눔스퀘어 ExtraBold"/>
                        <a:ea typeface="나눔스퀘어 ExtraBold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noFill/>
                  </a:tcPr>
                </a:tc>
              </a:tr>
              <a:tr h="644545">
                <a:tc>
                  <a:txBody>
                    <a:bodyPr vert="horz" lIns="95655" tIns="47827" rIns="95655" bIns="47827" anchor="ctr" anchorCtr="0"/>
                    <a:p>
                      <a:pPr algn="ctr" latinLnBrk="1">
                        <a:defRPr/>
                      </a:pP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팀원 박대근</a:t>
                      </a:r>
                      <a:endParaRPr lang="ko-KR" altLang="en-US" sz="23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5655" tIns="47827" rIns="95655" bIns="47827" anchor="ctr" anchorCtr="0"/>
                    <a:p>
                      <a:pPr algn="ctr" latinLnBrk="1">
                        <a:defRPr/>
                      </a:pP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백엔드를 서브하되 프론트 부분도 서브한다</a:t>
                      </a:r>
                      <a:endParaRPr lang="ko-KR" altLang="en-US" sz="23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  <a:tr h="1210751">
                <a:tc gridSpan="2">
                  <a:txBody>
                    <a:bodyPr vert="horz" lIns="95655" tIns="47827" rIns="95655" bIns="47827" anchor="ctr" anchorCtr="0"/>
                    <a:p>
                      <a:pPr algn="ctr" latinLnBrk="1">
                        <a:defRPr/>
                      </a:pP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원래라면 프론트 , 백엔드 전담이 나눠져있지만 </a:t>
                      </a:r>
                      <a:endParaRPr lang="ko-KR" altLang="en-US" sz="23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모든 부분에 부족한 지식</a:t>
                      </a:r>
                      <a:r>
                        <a:rPr lang="en-US" altLang="ko-KR" sz="23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2300" b="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경험을 프로젝트 동안 쌓는다</a:t>
                      </a:r>
                      <a:endParaRPr lang="ko-KR" altLang="en-US" sz="2300" b="0" spc="-15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635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 vert="horz" lIns="95655" tIns="47827" rIns="95655" bIns="47827" anchor="ctr" anchorCtr="0"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635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6265064" y="2881052"/>
            <a:ext cx="5633743" cy="920459"/>
            <a:chOff x="930335" y="2935260"/>
            <a:chExt cx="3671199" cy="920459"/>
          </a:xfrm>
        </p:grpSpPr>
        <p:sp>
          <p:nvSpPr>
            <p:cNvPr id="13" name="TextBox 12"/>
            <p:cNvSpPr txBox="1"/>
            <p:nvPr/>
          </p:nvSpPr>
          <p:spPr>
            <a:xfrm>
              <a:off x="930334" y="3215164"/>
              <a:ext cx="3671199" cy="6405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수행 절차 및 방법</a:t>
              </a:r>
              <a:endPara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0336" y="2935259"/>
              <a:ext cx="915828" cy="365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5009515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수행 절차 및 방법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698500" y="5103037"/>
            <a:ext cx="10795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 rot="0">
            <a:off x="938050" y="4856577"/>
            <a:ext cx="1587500" cy="1078827"/>
            <a:chOff x="938050" y="4909740"/>
            <a:chExt cx="1587500" cy="1078827"/>
          </a:xfrm>
        </p:grpSpPr>
        <p:sp>
          <p:nvSpPr>
            <p:cNvPr id="18" name="TextBox 17"/>
            <p:cNvSpPr txBox="1"/>
            <p:nvPr/>
          </p:nvSpPr>
          <p:spPr>
            <a:xfrm>
              <a:off x="938050" y="5619235"/>
              <a:ext cx="1587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/>
                <a:t>2022.09</a:t>
              </a:r>
              <a:endParaRPr lang="en-US" altLang="ko-KR" b="1"/>
            </a:p>
          </p:txBody>
        </p:sp>
        <p:sp>
          <p:nvSpPr>
            <p:cNvPr id="34" name="눈물 방울 33"/>
            <p:cNvSpPr/>
            <p:nvPr/>
          </p:nvSpPr>
          <p:spPr>
            <a:xfrm rot="8100000">
              <a:off x="1544335" y="4909740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3075262" y="4856576"/>
            <a:ext cx="1587500" cy="1351818"/>
            <a:chOff x="4351020" y="4909739"/>
            <a:chExt cx="1587500" cy="1351818"/>
          </a:xfrm>
        </p:grpSpPr>
        <p:sp>
          <p:nvSpPr>
            <p:cNvPr id="16" name="TextBox 15"/>
            <p:cNvSpPr txBox="1"/>
            <p:nvPr/>
          </p:nvSpPr>
          <p:spPr>
            <a:xfrm>
              <a:off x="4351020" y="5619234"/>
              <a:ext cx="1587500" cy="642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계획수립 및 분석</a:t>
              </a:r>
              <a:endParaRPr lang="ko-KR" altLang="en-US" b="1"/>
            </a:p>
          </p:txBody>
        </p:sp>
        <p:sp>
          <p:nvSpPr>
            <p:cNvPr id="35" name="눈물 방울 34"/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/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설계</a:t>
              </a:r>
              <a:endParaRPr lang="ko-KR" altLang="en-US" b="1"/>
            </a:p>
          </p:txBody>
        </p:sp>
        <p:sp>
          <p:nvSpPr>
            <p:cNvPr id="36" name="눈물 방울 35"/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7349686" y="4856576"/>
            <a:ext cx="1587500" cy="1078827"/>
            <a:chOff x="7774940" y="4909739"/>
            <a:chExt cx="1587500" cy="1078827"/>
          </a:xfrm>
        </p:grpSpPr>
        <p:sp>
          <p:nvSpPr>
            <p:cNvPr id="14" name="TextBox 13"/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개발 및 구현</a:t>
              </a:r>
              <a:endParaRPr lang="ko-KR" altLang="en-US" b="1"/>
            </a:p>
          </p:txBody>
        </p:sp>
        <p:sp>
          <p:nvSpPr>
            <p:cNvPr id="37" name="눈물 방울 36"/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9486900" y="4856576"/>
            <a:ext cx="1587500" cy="1078827"/>
            <a:chOff x="9486900" y="4909739"/>
            <a:chExt cx="1587500" cy="1078827"/>
          </a:xfrm>
        </p:grpSpPr>
        <p:sp>
          <p:nvSpPr>
            <p:cNvPr id="6" name="TextBox 5"/>
            <p:cNvSpPr txBox="1"/>
            <p:nvPr/>
          </p:nvSpPr>
          <p:spPr>
            <a:xfrm>
              <a:off x="9486900" y="5619234"/>
              <a:ext cx="1587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b="1"/>
                <a:t>2022.10</a:t>
              </a:r>
              <a:endParaRPr lang="en-US" altLang="ko-KR" b="1"/>
            </a:p>
          </p:txBody>
        </p:sp>
        <p:sp>
          <p:nvSpPr>
            <p:cNvPr id="38" name="눈물 방울 37"/>
            <p:cNvSpPr/>
            <p:nvPr/>
          </p:nvSpPr>
          <p:spPr>
            <a:xfrm rot="8100000">
              <a:off x="10105889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64139" y="3429000"/>
            <a:ext cx="3851345" cy="999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000" b="0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계획수립 및 분석 : </a:t>
            </a:r>
            <a:endParaRPr lang="ko-KR" altLang="en-US" sz="2000" b="0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just">
              <a:defRPr/>
            </a:pPr>
            <a:r>
              <a:rPr lang="ko-KR" altLang="en-US" sz="2000" b="0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알마인드, 유스케이스, ERD , 시퀀스, 요구명세서 등 기본 틀 마련</a:t>
            </a:r>
            <a:endParaRPr lang="ko-KR" altLang="en-US" sz="2000" b="0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04728" y="3428998"/>
            <a:ext cx="3252350" cy="69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000" b="0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설계 : 이전 단계에 수행한 것을 토대로 계획을 세운다(생략)</a:t>
            </a:r>
            <a:endParaRPr lang="ko-KR" altLang="en-US" sz="2000" b="0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40907" y="3428996"/>
            <a:ext cx="2879206" cy="694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2000" b="0" spc="-15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개발 및 구현: 설계한 내용을 토대로 기능을 구현한다</a:t>
            </a:r>
            <a:endParaRPr lang="ko-KR" altLang="en-US" sz="2000" b="0" spc="-15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246564" y="1745162"/>
            <a:ext cx="2511885" cy="1503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chemeClr val="tx1">
                    <a:lumMod val="75000"/>
                    <a:lumOff val="25000"/>
                  </a:schemeClr>
                </a:solidFill>
              </a:rPr>
              <a:t>계획수립 및 분석</a:t>
            </a:r>
            <a:endParaRPr lang="ko-KR" altLang="en-US" sz="2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126146" y="1745162"/>
            <a:ext cx="2276215" cy="1503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chemeClr val="tx1">
                    <a:lumMod val="75000"/>
                    <a:lumOff val="25000"/>
                  </a:schemeClr>
                </a:solidFill>
              </a:rPr>
              <a:t>설계</a:t>
            </a:r>
            <a:endParaRPr lang="ko-KR" altLang="en-US" sz="2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622762" y="1745162"/>
            <a:ext cx="2276215" cy="15031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>
                <a:solidFill>
                  <a:schemeClr val="tx1">
                    <a:lumMod val="75000"/>
                    <a:lumOff val="25000"/>
                  </a:schemeClr>
                </a:solidFill>
              </a:rPr>
              <a:t>개발 및 구현</a:t>
            </a:r>
            <a:endParaRPr lang="ko-KR" altLang="en-US" sz="2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600" y="285462"/>
            <a:ext cx="5009514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수행 절차 및 방법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3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7614" y="1134792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06980" y="3429000"/>
            <a:ext cx="1002030" cy="3693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알마인드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1160" y="3429000"/>
            <a:ext cx="12020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유스케이스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38335" y="3429000"/>
            <a:ext cx="802005" cy="3693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시퀀스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직사각형 10"/>
          <p:cNvSpPr/>
          <p:nvPr/>
        </p:nvSpPr>
        <p:spPr>
          <a:xfrm>
            <a:off x="4333240" y="1134791"/>
            <a:ext cx="3525520" cy="2294208"/>
          </a:xfrm>
          <a:prstGeom prst="rect">
            <a:avLst/>
          </a:prstGeom>
          <a:solidFill>
            <a:srgbClr val="0193a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7" name="직사각형 10"/>
          <p:cNvSpPr/>
          <p:nvPr/>
        </p:nvSpPr>
        <p:spPr>
          <a:xfrm>
            <a:off x="2570479" y="3814877"/>
            <a:ext cx="3525520" cy="2294208"/>
          </a:xfrm>
          <a:prstGeom prst="rect">
            <a:avLst/>
          </a:prstGeom>
          <a:solidFill>
            <a:srgbClr val="0193a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28" name="직사각형 10"/>
          <p:cNvSpPr/>
          <p:nvPr/>
        </p:nvSpPr>
        <p:spPr>
          <a:xfrm>
            <a:off x="6353823" y="3839621"/>
            <a:ext cx="3525520" cy="2294208"/>
          </a:xfrm>
          <a:prstGeom prst="rect">
            <a:avLst/>
          </a:prstGeom>
          <a:solidFill>
            <a:srgbClr val="0193a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30" name="직사각형 10"/>
          <p:cNvSpPr/>
          <p:nvPr/>
        </p:nvSpPr>
        <p:spPr>
          <a:xfrm>
            <a:off x="8134208" y="1134792"/>
            <a:ext cx="3525520" cy="2294208"/>
          </a:xfrm>
          <a:prstGeom prst="rect">
            <a:avLst/>
          </a:prstGeom>
          <a:solidFill>
            <a:srgbClr val="0193a7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 Nova"/>
              <a:ea typeface="나눔스퀘어 Light"/>
              <a:cs typeface="Arial Nova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3296" y="1217972"/>
            <a:ext cx="3328881" cy="2094812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36157" y="1217628"/>
            <a:ext cx="3319686" cy="2089481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4779" y="1209086"/>
            <a:ext cx="3356317" cy="2102078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64821" y="3918014"/>
            <a:ext cx="3323163" cy="2089410"/>
          </a:xfrm>
          <a:prstGeom prst="rect">
            <a:avLst/>
          </a:prstGeom>
        </p:spPr>
      </p:pic>
      <p:sp>
        <p:nvSpPr>
          <p:cNvPr id="36" name="TextBox 15"/>
          <p:cNvSpPr txBox="1"/>
          <p:nvPr/>
        </p:nvSpPr>
        <p:spPr>
          <a:xfrm>
            <a:off x="3783074" y="6124673"/>
            <a:ext cx="1202055" cy="369332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</a:rPr>
              <a:t>요구명세서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46911" y="3918014"/>
            <a:ext cx="3320068" cy="2103356"/>
          </a:xfrm>
          <a:prstGeom prst="rect">
            <a:avLst/>
          </a:prstGeom>
        </p:spPr>
      </p:pic>
      <p:sp>
        <p:nvSpPr>
          <p:cNvPr id="39" name="TextBox 15"/>
          <p:cNvSpPr txBox="1"/>
          <p:nvPr/>
        </p:nvSpPr>
        <p:spPr>
          <a:xfrm>
            <a:off x="7838367" y="6139599"/>
            <a:ext cx="611507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-150" normalizeH="0" baseline="0" mc:Ignorable="hp" hp:hslEmbossed="0">
                <a:solidFill>
                  <a:srgbClr val="404040"/>
                </a:solidFill>
                <a:latin typeface="나눔스퀘어 Bold"/>
                <a:ea typeface="나눔스퀘어 Bold"/>
              </a:rPr>
              <a:t>ERD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-150" normalizeH="0" baseline="0" mc:Ignorable="hp" hp:hslEmbossed="0">
              <a:solidFill>
                <a:srgbClr val="404040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9026" y="159026"/>
            <a:ext cx="1203297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9882" y="308758"/>
            <a:ext cx="1695707" cy="575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accent6">
                    <a:lumMod val="75000"/>
                  </a:schemeClr>
                </a:solidFill>
              </a:rPr>
              <a:t>개발 환경</a:t>
            </a:r>
            <a:endParaRPr lang="ko-KR" altLang="en-US" sz="3200" b="0" spc="-3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140" y="243676"/>
            <a:ext cx="662525" cy="2973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latin typeface="+mj-ea"/>
                <a:ea typeface="+mj-ea"/>
              </a:rPr>
              <a:t>Part 3</a:t>
            </a:r>
            <a:endParaRPr lang="en-US" altLang="ko-KR" sz="140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19883" y="1032681"/>
            <a:ext cx="11072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94366" y="1247405"/>
            <a:ext cx="12003268" cy="5312095"/>
          </a:xfrm>
          <a:prstGeom prst="rect">
            <a:avLst/>
          </a:prstGeom>
          <a:solidFill>
            <a:srgbClr val="dfe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5557" y="1967439"/>
            <a:ext cx="2673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/>
              <a:t>개발 환경 및 버전관리</a:t>
            </a:r>
            <a:endParaRPr lang="ko-KR" altLang="en-US" sz="1600" b="0" spc="-150"/>
          </a:p>
        </p:txBody>
      </p:sp>
      <p:sp>
        <p:nvSpPr>
          <p:cNvPr id="14" name="TextBox 13"/>
          <p:cNvSpPr txBox="1"/>
          <p:nvPr/>
        </p:nvSpPr>
        <p:spPr>
          <a:xfrm>
            <a:off x="154655" y="2799693"/>
            <a:ext cx="2673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/>
              <a:t>사용 언어</a:t>
            </a:r>
            <a:endParaRPr lang="ko-KR" altLang="en-US" sz="1600" b="0" spc="-150"/>
          </a:p>
        </p:txBody>
      </p:sp>
      <p:sp>
        <p:nvSpPr>
          <p:cNvPr id="15" name="TextBox 14"/>
          <p:cNvSpPr txBox="1"/>
          <p:nvPr/>
        </p:nvSpPr>
        <p:spPr>
          <a:xfrm>
            <a:off x="161085" y="3796678"/>
            <a:ext cx="2673626" cy="338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/>
              <a:t>프레임 워크</a:t>
            </a:r>
            <a:endParaRPr lang="ko-KR" altLang="en-US" sz="1600" b="0" spc="-150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5080" y="1872158"/>
            <a:ext cx="1821322" cy="42598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0519" y="1614733"/>
            <a:ext cx="1625481" cy="812740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02343" y="3221489"/>
            <a:ext cx="1651296" cy="1651296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rcRect t="5500" r="890"/>
          <a:stretch>
            <a:fillRect/>
          </a:stretch>
        </p:blipFill>
        <p:spPr>
          <a:xfrm>
            <a:off x="6178182" y="1797564"/>
            <a:ext cx="687892" cy="638319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71375" y="2705292"/>
            <a:ext cx="1657528" cy="828763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436113" y="2603265"/>
            <a:ext cx="691853" cy="72068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00065" y="2542894"/>
            <a:ext cx="781050" cy="781050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260478" y="2685770"/>
            <a:ext cx="638175" cy="638175"/>
          </a:xfrm>
          <a:prstGeom prst="rect">
            <a:avLst/>
          </a:prstGeom>
        </p:spPr>
      </p:pic>
      <p:sp>
        <p:nvSpPr>
          <p:cNvPr id="29" name="TextBox 14"/>
          <p:cNvSpPr txBox="1"/>
          <p:nvPr/>
        </p:nvSpPr>
        <p:spPr>
          <a:xfrm>
            <a:off x="130545" y="4665135"/>
            <a:ext cx="2673627" cy="338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/>
              <a:t>라이브러리</a:t>
            </a:r>
            <a:endParaRPr lang="ko-KR" altLang="en-US" sz="1600" b="0" spc="-150"/>
          </a:p>
        </p:txBody>
      </p:sp>
      <p:sp>
        <p:nvSpPr>
          <p:cNvPr id="30" name="TextBox 14"/>
          <p:cNvSpPr txBox="1"/>
          <p:nvPr/>
        </p:nvSpPr>
        <p:spPr>
          <a:xfrm>
            <a:off x="170328" y="5515100"/>
            <a:ext cx="2673626" cy="338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0" spc="-150"/>
              <a:t>데이터 베이스</a:t>
            </a:r>
            <a:endParaRPr lang="ko-KR" altLang="en-US" sz="1600" b="0" spc="-150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496950" y="4530122"/>
            <a:ext cx="657223" cy="657223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261036" y="3621601"/>
            <a:ext cx="733425" cy="73342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591051" y="4573542"/>
            <a:ext cx="1504949" cy="608820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402201" y="4474930"/>
            <a:ext cx="1819275" cy="818674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426227" y="5278585"/>
            <a:ext cx="1410616" cy="730104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453936" y="4288495"/>
            <a:ext cx="914400" cy="952500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233958" y="1613930"/>
            <a:ext cx="781050" cy="781050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4248431" y="5342651"/>
            <a:ext cx="1762124" cy="83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1108138" y="2935261"/>
            <a:ext cx="3860102" cy="926235"/>
            <a:chOff x="930338" y="2935261"/>
            <a:chExt cx="3860102" cy="926235"/>
          </a:xfrm>
        </p:grpSpPr>
        <p:sp>
          <p:nvSpPr>
            <p:cNvPr id="13" name="TextBox 12"/>
            <p:cNvSpPr txBox="1"/>
            <p:nvPr/>
          </p:nvSpPr>
          <p:spPr>
            <a:xfrm>
              <a:off x="930338" y="3215165"/>
              <a:ext cx="386010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수행결과</a:t>
              </a:r>
              <a:endPara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0338" y="2935261"/>
              <a:ext cx="916877" cy="3584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4. 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3580765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수행 결과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4.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6409" y="5600140"/>
            <a:ext cx="1202055" cy="3693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메인페이지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4985" y="5600140"/>
            <a:ext cx="10020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회원가입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66911" y="5600140"/>
            <a:ext cx="802005" cy="3693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로그인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3823" y="1767517"/>
            <a:ext cx="3600450" cy="332296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5775" y="1765723"/>
            <a:ext cx="3600450" cy="3326552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95465" y="1738453"/>
            <a:ext cx="3600450" cy="3319142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8" y="285462"/>
            <a:ext cx="8438517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수행 결과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,QnA)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4.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538" y="5507214"/>
            <a:ext cx="1002030" cy="358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공지사항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2110" y="5600140"/>
            <a:ext cx="1202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마이페이지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33585" y="5600140"/>
            <a:ext cx="592455" cy="3693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QnA</a:t>
            </a:r>
            <a:endParaRPr lang="en-US" altLang="ko-KR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6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63293" y="1765592"/>
            <a:ext cx="3600450" cy="332681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7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295775" y="1747590"/>
            <a:ext cx="3600450" cy="3362820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8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279779" y="1765592"/>
            <a:ext cx="3600450" cy="332681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5819140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수행 결과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4.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538" y="5507214"/>
            <a:ext cx="1451176" cy="63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마이페이지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내가 쓴 글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2110" y="5600140"/>
            <a:ext cx="1202055" cy="6368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마이페이지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주문목록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38285" y="5600140"/>
            <a:ext cx="1497330" cy="6368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마이페이지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반품</a:t>
            </a:r>
            <a:r>
              <a:rPr lang="en-US" altLang="ko-KR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환불</a:t>
            </a:r>
            <a:r>
              <a:rPr lang="en-US" altLang="ko-KR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교환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9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17500" y="1765591"/>
            <a:ext cx="3600450" cy="332681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0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185306" y="1765592"/>
            <a:ext cx="3600450" cy="332681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1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295775" y="1765592"/>
            <a:ext cx="3600450" cy="332681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3580765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수행 결과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4.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7513" y="5530446"/>
            <a:ext cx="1451176" cy="639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상품 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카테고리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5094" y="5623371"/>
            <a:ext cx="1249680" cy="3659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상품 페이지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81273" y="5584651"/>
            <a:ext cx="1002030" cy="366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장바구니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5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897238"/>
            <a:ext cx="2700337" cy="332681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sp>
        <p:nvSpPr>
          <p:cNvPr id="56" name="TextBox 19"/>
          <p:cNvSpPr txBox="1"/>
          <p:nvPr/>
        </p:nvSpPr>
        <p:spPr>
          <a:xfrm>
            <a:off x="9938386" y="5659612"/>
            <a:ext cx="392430" cy="3613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찜</a:t>
            </a:r>
            <a:endParaRPr lang="ko-KR" altLang="en-US" b="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7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060364" y="1850775"/>
            <a:ext cx="2700337" cy="332681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8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175000" y="1874007"/>
            <a:ext cx="2700337" cy="332681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9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39450" y="1850792"/>
            <a:ext cx="2700337" cy="3326815"/>
          </a:xfrm>
          <a:prstGeom prst="rect">
            <a:avLst/>
          </a:prstGeom>
          <a:effectLst>
            <a:outerShdw blurRad="76200" sx="104000" sy="104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440154" y="408177"/>
            <a:ext cx="3700046" cy="823724"/>
            <a:chOff x="389354" y="547877"/>
            <a:chExt cx="3700046" cy="823724"/>
          </a:xfrm>
        </p:grpSpPr>
        <p:sp>
          <p:nvSpPr>
            <p:cNvPr id="8" name="직사각형 7"/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7305" y="714705"/>
              <a:ext cx="3344144" cy="451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목차</a:t>
              </a: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389354" y="1625600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 rot="0">
            <a:off x="440154" y="1935518"/>
            <a:ext cx="3032661" cy="690146"/>
            <a:chOff x="440154" y="2095500"/>
            <a:chExt cx="3032661" cy="690146"/>
          </a:xfrm>
        </p:grpSpPr>
        <p:sp>
          <p:nvSpPr>
            <p:cNvPr id="15" name="직사각형 14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1448" y="2117408"/>
              <a:ext cx="434867" cy="6427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51594" y="2178962"/>
              <a:ext cx="2221221" cy="5127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프로젝트 개요</a:t>
              </a:r>
              <a:endParaRPr lang="ko-KR" altLang="en-US" sz="2800" spc="-150"/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440154" y="2935246"/>
            <a:ext cx="4575711" cy="690146"/>
            <a:chOff x="440154" y="2095500"/>
            <a:chExt cx="4575711" cy="690146"/>
          </a:xfrm>
        </p:grpSpPr>
        <p:sp>
          <p:nvSpPr>
            <p:cNvPr id="23" name="직사각형 22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1448" y="2117407"/>
              <a:ext cx="434867" cy="6413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51594" y="2178962"/>
              <a:ext cx="3764271" cy="5190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프로젝트 팀 구성 및 역할</a:t>
              </a:r>
              <a:endParaRPr lang="ko-KR" altLang="en-US" sz="2800" spc="-150"/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440154" y="3919979"/>
            <a:ext cx="4899561" cy="690146"/>
            <a:chOff x="440154" y="2095500"/>
            <a:chExt cx="4899561" cy="690146"/>
          </a:xfrm>
        </p:grpSpPr>
        <p:sp>
          <p:nvSpPr>
            <p:cNvPr id="27" name="직사각형 26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1448" y="2117407"/>
              <a:ext cx="434867" cy="6430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51593" y="2178962"/>
              <a:ext cx="4088122" cy="5190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프로젝트 수행 절차 및 방법</a:t>
              </a:r>
              <a:endParaRPr lang="ko-KR" altLang="en-US" sz="2800" spc="-150"/>
            </a:p>
          </p:txBody>
        </p:sp>
      </p:grpSp>
      <p:grpSp>
        <p:nvGrpSpPr>
          <p:cNvPr id="30" name="그룹 29"/>
          <p:cNvGrpSpPr/>
          <p:nvPr/>
        </p:nvGrpSpPr>
        <p:grpSpPr>
          <a:xfrm rot="0">
            <a:off x="440154" y="4895617"/>
            <a:ext cx="3766086" cy="690146"/>
            <a:chOff x="440154" y="2095500"/>
            <a:chExt cx="3766086" cy="690146"/>
          </a:xfrm>
        </p:grpSpPr>
        <p:sp>
          <p:nvSpPr>
            <p:cNvPr id="31" name="직사각형 30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1448" y="2117407"/>
              <a:ext cx="434867" cy="6431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ko-KR" altLang="en-US" sz="3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51594" y="2178962"/>
              <a:ext cx="2954646" cy="5196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/>
                <a:t>프로젝트 수행 결과</a:t>
              </a:r>
              <a:endParaRPr lang="ko-KR" altLang="en-US" sz="2800" spc="-15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  <p:grpSp>
        <p:nvGrpSpPr>
          <p:cNvPr id="35" name="그룹 20"/>
          <p:cNvGrpSpPr/>
          <p:nvPr/>
        </p:nvGrpSpPr>
        <p:grpSpPr>
          <a:xfrm rot="0">
            <a:off x="456139" y="5871461"/>
            <a:ext cx="3111925" cy="690146"/>
            <a:chOff x="440154" y="2095500"/>
            <a:chExt cx="3111925" cy="690146"/>
          </a:xfrm>
        </p:grpSpPr>
        <p:sp>
          <p:nvSpPr>
            <p:cNvPr id="36" name="직사각형 14"/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  <p:sp>
          <p:nvSpPr>
            <p:cNvPr id="37" name="TextBox 17"/>
            <p:cNvSpPr txBox="1"/>
            <p:nvPr/>
          </p:nvSpPr>
          <p:spPr>
            <a:xfrm>
              <a:off x="559324" y="2117407"/>
              <a:ext cx="440055" cy="642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5</a:t>
              </a:r>
              <a:endParaRPr xmlns:mc="http://schemas.openxmlformats.org/markup-compatibility/2006" xmlns:hp="http://schemas.haansoft.com/office/presentation/8.0" kumimoji="0" lang="en-US" altLang="ko-KR" sz="36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  <p:sp>
          <p:nvSpPr>
            <p:cNvPr id="38" name="TextBox 19"/>
            <p:cNvSpPr txBox="1"/>
            <p:nvPr/>
          </p:nvSpPr>
          <p:spPr>
            <a:xfrm>
              <a:off x="1251593" y="2178962"/>
              <a:ext cx="2300486" cy="518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  <a:solidFill>
                    <a:srgbClr val="000000"/>
                  </a:solidFill>
                  <a:latin typeface="Arial Nova"/>
                  <a:ea typeface="나눔스퀘어 Light"/>
                  <a:cs typeface="Arial Nova"/>
                </a:rPr>
                <a:t>자체 평가 의견</a:t>
              </a:r>
              <a:endParaRPr xmlns:mc="http://schemas.openxmlformats.org/markup-compatibility/2006" xmlns:hp="http://schemas.haansoft.com/office/presentation/8.0" kumimoji="0" lang="ko-KR" altLang="en-US" sz="2800" b="0" i="0" u="none" strike="noStrike" kern="1200" cap="none" spc="-15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5969" y="3099721"/>
            <a:ext cx="7794515" cy="3433060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1728" y="1614747"/>
            <a:ext cx="7651285" cy="120901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600" y="285462"/>
            <a:ext cx="3580765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수행 결과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 rot="1596555" flipH="1">
            <a:off x="8132933" y="1806016"/>
            <a:ext cx="827836" cy="906849"/>
            <a:chOff x="3873825" y="3276995"/>
            <a:chExt cx="1291986" cy="1337411"/>
          </a:xfrm>
          <a:solidFill>
            <a:srgbClr val="ff0000"/>
          </a:solidFill>
        </p:grpSpPr>
        <p:cxnSp>
          <p:nvCxnSpPr>
            <p:cNvPr id="33" name="직선 연결선 32"/>
            <p:cNvCxnSpPr/>
            <p:nvPr/>
          </p:nvCxnSpPr>
          <p:spPr>
            <a:xfrm rot="21600000">
              <a:off x="3953701" y="3402296"/>
              <a:ext cx="1212111" cy="1212111"/>
            </a:xfrm>
            <a:prstGeom prst="lin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 rot="21600000">
              <a:off x="3873825" y="3276995"/>
              <a:ext cx="138224" cy="138224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 rot="20003444">
            <a:off x="3758385" y="3829840"/>
            <a:ext cx="1288160" cy="1267376"/>
            <a:chOff x="3294623" y="4104419"/>
            <a:chExt cx="1288160" cy="1267376"/>
          </a:xfrm>
        </p:grpSpPr>
        <p:cxnSp>
          <p:nvCxnSpPr>
            <p:cNvPr id="38" name="직선 연결선 37"/>
            <p:cNvCxnSpPr/>
            <p:nvPr/>
          </p:nvCxnSpPr>
          <p:spPr>
            <a:xfrm>
              <a:off x="3370673" y="4159684"/>
              <a:ext cx="1212111" cy="121211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/>
            <p:cNvSpPr/>
            <p:nvPr/>
          </p:nvSpPr>
          <p:spPr>
            <a:xfrm>
              <a:off x="3294623" y="4104419"/>
              <a:ext cx="138224" cy="13822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7" name="그룹 55"/>
          <p:cNvGrpSpPr/>
          <p:nvPr/>
        </p:nvGrpSpPr>
        <p:grpSpPr>
          <a:xfrm rot="0">
            <a:off x="9143164" y="1115454"/>
            <a:ext cx="2669385" cy="2135242"/>
            <a:chOff x="534391" y="1782382"/>
            <a:chExt cx="3189768" cy="2135242"/>
          </a:xfrm>
        </p:grpSpPr>
        <p:sp>
          <p:nvSpPr>
            <p:cNvPr id="68" name="직사각형 61"/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TextBox 62"/>
            <p:cNvSpPr txBox="1"/>
            <p:nvPr/>
          </p:nvSpPr>
          <p:spPr>
            <a:xfrm>
              <a:off x="787780" y="2006688"/>
              <a:ext cx="2558361" cy="3633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실시간 검색어 순위</a:t>
              </a:r>
              <a:endPara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70" name="직선 연결선 63"/>
            <p:cNvCxnSpPr/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64"/>
            <p:cNvSpPr txBox="1"/>
            <p:nvPr/>
          </p:nvSpPr>
          <p:spPr>
            <a:xfrm>
              <a:off x="789220" y="2628383"/>
              <a:ext cx="2613198" cy="7226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로그를 이용하여 고객들이 검색한 상품들의 순위가 나온다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3" name="그룹 47"/>
          <p:cNvGrpSpPr/>
          <p:nvPr/>
        </p:nvGrpSpPr>
        <p:grpSpPr>
          <a:xfrm rot="0">
            <a:off x="363162" y="3429000"/>
            <a:ext cx="3189768" cy="1532925"/>
            <a:chOff x="534391" y="1782382"/>
            <a:chExt cx="3189768" cy="2135242"/>
          </a:xfrm>
        </p:grpSpPr>
        <p:sp>
          <p:nvSpPr>
            <p:cNvPr id="74" name="직사각형 45"/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5" name="TextBox 13"/>
            <p:cNvSpPr txBox="1"/>
            <p:nvPr/>
          </p:nvSpPr>
          <p:spPr>
            <a:xfrm>
              <a:off x="818748" y="2006683"/>
              <a:ext cx="1916159" cy="511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/>
                  <a:ea typeface="나눔스퀘어 ExtraBold"/>
                </a:rPr>
                <a:t>Machine Learning</a:t>
              </a:r>
              <a:endParaRPr lang="en-US" altLang="ko-KR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76" name="직선 연결선 15"/>
            <p:cNvCxnSpPr/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43"/>
            <p:cNvSpPr txBox="1"/>
            <p:nvPr/>
          </p:nvSpPr>
          <p:spPr>
            <a:xfrm>
              <a:off x="789207" y="2628372"/>
              <a:ext cx="2613204" cy="4117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머신러닝을 통한 상품 추천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600" y="285462"/>
            <a:ext cx="3580765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수행 결과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38723" y="1588966"/>
            <a:ext cx="6053277" cy="4342625"/>
          </a:xfrm>
          <a:prstGeom prst="rect">
            <a:avLst/>
          </a:prstGeom>
        </p:spPr>
      </p:pic>
      <p:sp>
        <p:nvSpPr>
          <p:cNvPr id="83" name="TextBox 49"/>
          <p:cNvSpPr txBox="1"/>
          <p:nvPr/>
        </p:nvSpPr>
        <p:spPr>
          <a:xfrm>
            <a:off x="332898" y="1391158"/>
            <a:ext cx="5662716" cy="1120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나와 비슷한 취향의 사람들이 좋아 하는 것은 나도 좋아할 가능성이 높다</a:t>
            </a: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endParaRPr lang="en-US" altLang="ko-KR" sz="2800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7" name="TextBox 49"/>
          <p:cNvSpPr txBox="1"/>
          <p:nvPr/>
        </p:nvSpPr>
        <p:spPr>
          <a:xfrm>
            <a:off x="379053" y="3073262"/>
            <a:ext cx="5990088" cy="264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성별</a:t>
            </a: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나이대가 같은 회원들이  </a:t>
            </a: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A</a:t>
            </a: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상품 </a:t>
            </a: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B</a:t>
            </a: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상품을 많이 구매했다면 같은 성별 나이대인 </a:t>
            </a: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C</a:t>
            </a: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고객이 상품 </a:t>
            </a: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A</a:t>
            </a: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을 구매하면 </a:t>
            </a: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B</a:t>
            </a: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상품을 추천하게 된다</a:t>
            </a: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.</a:t>
            </a:r>
            <a:endParaRPr lang="en-US" altLang="ko-KR" sz="2800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algn="just">
              <a:lnSpc>
                <a:spcPct val="120000"/>
              </a:lnSpc>
              <a:defRPr/>
            </a:pP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장바구니 </a:t>
            </a: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결제에서 데이터를 갖고</a:t>
            </a:r>
            <a:r>
              <a:rPr lang="en-US" altLang="ko-KR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)</a:t>
            </a:r>
            <a:endParaRPr lang="en-US" altLang="ko-KR" sz="2800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3600" y="285462"/>
            <a:ext cx="3580765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수행 결과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4,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 rot="0">
            <a:off x="1464825" y="3204878"/>
            <a:ext cx="8876887" cy="848355"/>
            <a:chOff x="731520" y="3004822"/>
            <a:chExt cx="7843520" cy="848355"/>
          </a:xfrm>
        </p:grpSpPr>
        <p:sp>
          <p:nvSpPr>
            <p:cNvPr id="41" name="직사각형 40"/>
            <p:cNvSpPr/>
            <p:nvPr/>
          </p:nvSpPr>
          <p:spPr>
            <a:xfrm>
              <a:off x="731520" y="3004822"/>
              <a:ext cx="1960880" cy="848355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692400" y="3004822"/>
              <a:ext cx="1960880" cy="8483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53280" y="3004822"/>
              <a:ext cx="1960880" cy="848355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614160" y="3004822"/>
              <a:ext cx="1960880" cy="8483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1464825" y="3204878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682657" y="3204878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910649" y="3204878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8118321" y="3204878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346313" y="3204878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464825" y="5991256"/>
            <a:ext cx="44384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68088" y="3320585"/>
            <a:ext cx="1668780" cy="699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554f4d"/>
                </a:solidFill>
                <a:latin typeface="나눔스퀘어 ExtraBold"/>
                <a:ea typeface="나눔스퀘어 ExtraBold"/>
              </a:rPr>
              <a:t>판다스 </a:t>
            </a:r>
            <a:endParaRPr lang="ko-KR" altLang="en-US" sz="2000">
              <a:solidFill>
                <a:srgbClr val="554f4d"/>
              </a:solidFill>
              <a:latin typeface="나눔스퀘어 ExtraBold"/>
              <a:ea typeface="나눔스퀘어 ExtraBold"/>
            </a:endParaRPr>
          </a:p>
          <a:p>
            <a:pPr algn="ctr">
              <a:defRPr/>
            </a:pPr>
            <a:r>
              <a:rPr lang="ko-KR" altLang="en-US" sz="2000">
                <a:solidFill>
                  <a:srgbClr val="554f4d"/>
                </a:solidFill>
                <a:latin typeface="나눔스퀘어 ExtraBold"/>
                <a:ea typeface="나눔스퀘어 ExtraBold"/>
              </a:rPr>
              <a:t>데이터프레임</a:t>
            </a:r>
            <a:endParaRPr lang="ko-KR" altLang="en-US" sz="2000">
              <a:solidFill>
                <a:srgbClr val="554f4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048125" y="3429000"/>
            <a:ext cx="1497330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554f4d"/>
                </a:solidFill>
                <a:latin typeface="나눔스퀘어 ExtraBold"/>
                <a:ea typeface="나눔스퀘어 ExtraBold"/>
              </a:rPr>
              <a:t>피벗 테이블</a:t>
            </a:r>
            <a:endParaRPr lang="ko-KR" altLang="en-US" sz="2000">
              <a:solidFill>
                <a:srgbClr val="554f4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96000" y="3429000"/>
            <a:ext cx="1744979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554f4d"/>
                </a:solidFill>
                <a:latin typeface="나눔스퀘어 ExtraBold"/>
                <a:ea typeface="나눔스퀘어 ExtraBold"/>
              </a:rPr>
              <a:t>코사인 유사도</a:t>
            </a:r>
            <a:endParaRPr lang="ko-KR" altLang="en-US" sz="2000">
              <a:solidFill>
                <a:srgbClr val="554f4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05800" y="3429000"/>
            <a:ext cx="1821180" cy="388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554f4d"/>
                </a:solidFill>
                <a:latin typeface="나눔스퀘어 ExtraBold"/>
                <a:ea typeface="나눔스퀘어 ExtraBold"/>
              </a:rPr>
              <a:t>관심 상품 예측</a:t>
            </a:r>
            <a:endParaRPr lang="ko-KR" altLang="en-US" sz="2000">
              <a:solidFill>
                <a:srgbClr val="554f4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89886" y="3340704"/>
            <a:ext cx="81722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bg1"/>
                </a:solidFill>
                <a:latin typeface="나눔스퀘어 ExtraBold"/>
                <a:ea typeface="나눔스퀘어 ExtraBold"/>
              </a:rPr>
              <a:t>5</a:t>
            </a:r>
            <a:r>
              <a:rPr lang="ko-KR" altLang="en-US" sz="2000">
                <a:solidFill>
                  <a:schemeClr val="bg1"/>
                </a:solidFill>
                <a:latin typeface="나눔스퀘어 ExtraBold"/>
                <a:ea typeface="나눔스퀘어 ExtraBold"/>
              </a:rPr>
              <a:t>단계</a:t>
            </a:r>
            <a:endParaRPr lang="ko-KR" altLang="en-US" sz="200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1410" y="1402080"/>
            <a:ext cx="11085950" cy="146303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651885" y="1793925"/>
            <a:ext cx="505968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rgbClr val="554f4d"/>
                </a:solidFill>
                <a:latin typeface="나눔스퀘어 ExtraBold"/>
                <a:ea typeface="나눔스퀘어 ExtraBold"/>
              </a:rPr>
              <a:t>협업필터링 적용 단계 </a:t>
            </a:r>
            <a:endParaRPr lang="ko-KR" altLang="en-US" sz="4000" b="1">
              <a:solidFill>
                <a:srgbClr val="554f4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472205" y="4609496"/>
            <a:ext cx="4423829" cy="848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5925264" y="5033671"/>
            <a:ext cx="4426232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그룹 8"/>
          <p:cNvGrpSpPr/>
          <p:nvPr/>
        </p:nvGrpSpPr>
        <p:grpSpPr>
          <a:xfrm rot="0">
            <a:off x="1108138" y="1247089"/>
            <a:ext cx="3117152" cy="926235"/>
            <a:chOff x="930338" y="2935260"/>
            <a:chExt cx="3117152" cy="926235"/>
          </a:xfrm>
        </p:grpSpPr>
        <p:sp>
          <p:nvSpPr>
            <p:cNvPr id="18" name="TextBox 12"/>
            <p:cNvSpPr txBox="1"/>
            <p:nvPr/>
          </p:nvSpPr>
          <p:spPr>
            <a:xfrm>
              <a:off x="930338" y="3215165"/>
              <a:ext cx="3117152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자체 평가 의견</a:t>
              </a:r>
              <a:endPara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0"/>
            <p:cNvSpPr txBox="1"/>
            <p:nvPr/>
          </p:nvSpPr>
          <p:spPr>
            <a:xfrm>
              <a:off x="930338" y="2935259"/>
              <a:ext cx="916877" cy="3607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5. </a:t>
              </a:r>
              <a:endParaRPr lang="en-US" altLang="ko-K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19584" y="0"/>
            <a:ext cx="4572416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1832" y="356162"/>
            <a:ext cx="6992263" cy="140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7321" y="2025063"/>
            <a:ext cx="6992262" cy="140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9577" y="5237056"/>
            <a:ext cx="6992262" cy="140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2265" y="665468"/>
            <a:ext cx="1603250" cy="6947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한강희</a:t>
            </a:r>
            <a:endParaRPr lang="ko-KR" altLang="en-US" sz="40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7752" y="2323780"/>
            <a:ext cx="1608594" cy="693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유제욱</a:t>
            </a:r>
            <a:endParaRPr lang="ko-KR" altLang="en-US" sz="40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6"/>
          <p:cNvSpPr/>
          <p:nvPr/>
        </p:nvSpPr>
        <p:spPr>
          <a:xfrm>
            <a:off x="632587" y="3614984"/>
            <a:ext cx="6992262" cy="140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0"/>
          <p:cNvSpPr txBox="1"/>
          <p:nvPr/>
        </p:nvSpPr>
        <p:spPr>
          <a:xfrm>
            <a:off x="643238" y="3988719"/>
            <a:ext cx="1608595" cy="69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박대근</a:t>
            </a:r>
            <a:endParaRPr lang="ko-KR" altLang="en-US" sz="40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0"/>
          <p:cNvSpPr txBox="1"/>
          <p:nvPr/>
        </p:nvSpPr>
        <p:spPr>
          <a:xfrm>
            <a:off x="620007" y="5591706"/>
            <a:ext cx="1608595" cy="693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이정훈</a:t>
            </a:r>
            <a:endParaRPr lang="ko-KR" altLang="en-US" sz="40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2251491" y="810123"/>
            <a:ext cx="5266735" cy="48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계획했던 모든 기능 구현 해서 좋았다</a:t>
            </a:r>
            <a:r>
              <a:rPr lang="en-US" altLang="ko-KR" sz="26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6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2287733" y="2286730"/>
            <a:ext cx="5266735" cy="1092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프로그램 개발의 기획부터 완성까지 모든 단계를 경험해서 좋았지만 기능 구현에 아쉬움이 남는다.</a:t>
            </a:r>
            <a:endParaRPr lang="ko-KR" altLang="en-US" sz="22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9"/>
          <p:cNvSpPr txBox="1"/>
          <p:nvPr/>
        </p:nvSpPr>
        <p:spPr>
          <a:xfrm>
            <a:off x="2339463" y="3941447"/>
            <a:ext cx="5266735" cy="847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팀원들의 단합으로 잘 마무리할 수 있어서 좋은 경험이었다.</a:t>
            </a:r>
            <a:endParaRPr lang="ko-KR" altLang="en-US" sz="25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9"/>
          <p:cNvSpPr txBox="1"/>
          <p:nvPr/>
        </p:nvSpPr>
        <p:spPr>
          <a:xfrm>
            <a:off x="2339463" y="5521203"/>
            <a:ext cx="5266735" cy="849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다양한 기능에 도전하고 싶었지만 그러지 못해 아쉽다</a:t>
            </a:r>
            <a:r>
              <a:rPr lang="en-US" altLang="ko-KR" sz="2500" b="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sz="2500" b="0" spc="-1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E234F1-15F6-4E30-A12E-40056B7F701B}"/>
              </a:ext>
            </a:extLst>
          </p:cNvPr>
          <p:cNvSpPr txBox="1"/>
          <p:nvPr/>
        </p:nvSpPr>
        <p:spPr>
          <a:xfrm>
            <a:off x="4252386" y="2921168"/>
            <a:ext cx="36872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45282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1028762" y="606928"/>
            <a:ext cx="2977453" cy="915167"/>
            <a:chOff x="930337" y="2935261"/>
            <a:chExt cx="2977453" cy="915167"/>
          </a:xfrm>
        </p:grpSpPr>
        <p:sp>
          <p:nvSpPr>
            <p:cNvPr id="9" name="TextBox 8"/>
            <p:cNvSpPr txBox="1"/>
            <p:nvPr/>
          </p:nvSpPr>
          <p:spPr>
            <a:xfrm>
              <a:off x="930337" y="3215165"/>
              <a:ext cx="2977453" cy="6352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  <a:endPara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30337" y="2935261"/>
              <a:ext cx="86290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그룹 5"/>
          <p:cNvGrpSpPr/>
          <p:nvPr/>
        </p:nvGrpSpPr>
        <p:grpSpPr>
          <a:xfrm rot="0">
            <a:off x="5345616" y="4155649"/>
            <a:ext cx="6423343" cy="2147224"/>
            <a:chOff x="3792954" y="2747211"/>
            <a:chExt cx="6187127" cy="1151690"/>
          </a:xfrm>
        </p:grpSpPr>
        <p:sp>
          <p:nvSpPr>
            <p:cNvPr id="18" name="직사각형 7"/>
            <p:cNvSpPr/>
            <p:nvPr/>
          </p:nvSpPr>
          <p:spPr>
            <a:xfrm>
              <a:off x="3792954" y="2747211"/>
              <a:ext cx="6187127" cy="115169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3840461" y="2891410"/>
              <a:ext cx="5884580" cy="9312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프로젝트명</a:t>
              </a:r>
              <a:r>
  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:</a:t>
              </a:r>
              <a:r>
  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여름 쇼핑몰 제작</a:t>
              </a:r>
  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Arial Nova"/>
                <a:ea typeface="나눔스퀘어 Light"/>
                <a:cs typeface="Arial Nova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기간</a:t>
              </a:r>
              <a:r>
  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:2022.09.17~2022.10.28</a:t>
              </a:r>
  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Arial Nova"/>
                <a:ea typeface="나눔스퀘어 Light"/>
                <a:cs typeface="Arial Nova"/>
              </a:endParaRPr>
            </a:p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제작방법</a:t>
              </a:r>
              <a:r>
  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:</a:t>
              </a:r>
              <a:r>
  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팀원들의 협동</a:t>
              </a:r>
              <a:r>
  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Arial Nova"/>
                  <a:ea typeface="나눔스퀘어 Light"/>
                  <a:cs typeface="Arial Nova"/>
                </a:rPr>
                <a:t>협의</a:t>
              </a:r>
  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Arial Nova"/>
                <a:ea typeface="나눔스퀘어 Light"/>
                <a:cs typeface="Arial Nov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2666365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23913" y="1425442"/>
            <a:ext cx="2301187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29159" y="1558934"/>
            <a:ext cx="2116455" cy="573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목표 및 목적</a:t>
            </a:r>
            <a:endParaRPr lang="ko-KR" altLang="en-US" sz="3200" spc="-3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1201" y="2521509"/>
            <a:ext cx="50526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7769" y="3769002"/>
            <a:ext cx="50526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4337" y="5016495"/>
            <a:ext cx="50526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25649" y="2675397"/>
            <a:ext cx="4828541" cy="4468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팀원들 간의 적극적인 소통과 협조</a:t>
            </a:r>
            <a:r>
              <a:rPr lang="en-US" altLang="ko-KR" sz="2400"/>
              <a:t>. </a:t>
            </a:r>
            <a:endParaRPr lang="en-US" altLang="ko-KR" sz="2400"/>
          </a:p>
        </p:txBody>
      </p:sp>
      <p:sp>
        <p:nvSpPr>
          <p:cNvPr id="16" name="TextBox 15"/>
          <p:cNvSpPr txBox="1"/>
          <p:nvPr/>
        </p:nvSpPr>
        <p:spPr>
          <a:xfrm>
            <a:off x="2025646" y="3922890"/>
            <a:ext cx="7743194" cy="4471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팀원별 전담할 영역을 나누고 기간 안의 완성을 목표로 함</a:t>
            </a:r>
            <a:r>
              <a:rPr lang="en-US" altLang="ko-KR" sz="2400"/>
              <a:t> </a:t>
            </a:r>
            <a:endParaRPr lang="en-US" altLang="ko-KR" sz="2400"/>
          </a:p>
        </p:txBody>
      </p:sp>
      <p:sp>
        <p:nvSpPr>
          <p:cNvPr id="17" name="TextBox 16"/>
          <p:cNvSpPr txBox="1"/>
          <p:nvPr/>
        </p:nvSpPr>
        <p:spPr>
          <a:xfrm>
            <a:off x="1997073" y="5170383"/>
            <a:ext cx="6009641" cy="4474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과정과 결과의 중요성과 항상 최선을 다하자</a:t>
            </a:r>
            <a:r>
              <a:rPr lang="en-US" altLang="ko-KR" sz="2400"/>
              <a:t> </a:t>
            </a: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2675891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74815" y="1445081"/>
            <a:ext cx="2890363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65860" y="1588393"/>
            <a:ext cx="2849880" cy="5730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32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쇼핑몰 제작 목적</a:t>
            </a:r>
            <a:endParaRPr lang="ko-KR" altLang="en-US" sz="3200" b="0" spc="-3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1201" y="2450847"/>
            <a:ext cx="505267" cy="7571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7769" y="3429000"/>
            <a:ext cx="505267" cy="7505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4337" y="4201467"/>
            <a:ext cx="505403" cy="7573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25644" y="2604735"/>
            <a:ext cx="8600446" cy="8242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신입 개발자들 대부분의 첫 경험인 쇼핑몰 제작을 해보고 싶었다</a:t>
            </a:r>
            <a:endParaRPr lang="ko-KR" altLang="en-US" sz="2400"/>
          </a:p>
          <a:p>
            <a:pPr lvl="0">
              <a:defRPr/>
            </a:pPr>
            <a:r>
              <a:rPr lang="en-US" altLang="ko-KR" sz="2400"/>
              <a:t>(</a:t>
            </a:r>
            <a:r>
              <a:rPr lang="ko-KR" altLang="en-US" sz="2400"/>
              <a:t>한강희</a:t>
            </a:r>
            <a:r>
              <a:rPr lang="en-US" altLang="ko-KR" sz="2400"/>
              <a:t>)</a:t>
            </a:r>
            <a:endParaRPr lang="en-US" altLang="ko-KR" sz="2400"/>
          </a:p>
        </p:txBody>
      </p:sp>
      <p:sp>
        <p:nvSpPr>
          <p:cNvPr id="16" name="TextBox 15"/>
          <p:cNvSpPr txBox="1"/>
          <p:nvPr/>
        </p:nvSpPr>
        <p:spPr>
          <a:xfrm>
            <a:off x="2025647" y="3582888"/>
            <a:ext cx="5276218" cy="4442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구현해 본 경험이 있는 사이트</a:t>
            </a:r>
            <a:r>
              <a:rPr lang="en-US" altLang="ko-KR" sz="2400"/>
              <a:t>(</a:t>
            </a:r>
            <a:r>
              <a:rPr lang="ko-KR" altLang="en-US" sz="2400"/>
              <a:t>이정훈</a:t>
            </a:r>
            <a:r>
              <a:rPr lang="en-US" altLang="ko-KR" sz="2400"/>
              <a:t>) </a:t>
            </a:r>
            <a:endParaRPr lang="en-US" altLang="ko-KR" sz="2400"/>
          </a:p>
        </p:txBody>
      </p:sp>
      <p:sp>
        <p:nvSpPr>
          <p:cNvPr id="17" name="TextBox 16"/>
          <p:cNvSpPr txBox="1"/>
          <p:nvPr/>
        </p:nvSpPr>
        <p:spPr>
          <a:xfrm>
            <a:off x="1997072" y="4355355"/>
            <a:ext cx="6162042" cy="452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다양한 기능 구현을 경험하기 위해서</a:t>
            </a:r>
            <a:r>
              <a:rPr lang="en-US" altLang="ko-KR" sz="2400"/>
              <a:t>(</a:t>
            </a:r>
            <a:r>
              <a:rPr lang="ko-KR" altLang="en-US" sz="2400"/>
              <a:t>유제욱</a:t>
            </a:r>
            <a:r>
              <a:rPr lang="en-US" altLang="ko-KR" sz="2400"/>
              <a:t>) </a:t>
            </a:r>
            <a:endParaRPr lang="en-US" altLang="ko-KR" sz="2400"/>
          </a:p>
        </p:txBody>
      </p:sp>
      <p:sp>
        <p:nvSpPr>
          <p:cNvPr id="18" name="TextBox 13"/>
          <p:cNvSpPr txBox="1"/>
          <p:nvPr/>
        </p:nvSpPr>
        <p:spPr>
          <a:xfrm>
            <a:off x="1225624" y="4982868"/>
            <a:ext cx="504116" cy="75674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Arial Nova"/>
                <a:ea typeface="나눔스퀘어 Light"/>
                <a:cs typeface="Arial Nova"/>
              </a:rPr>
              <a:t>4</a:t>
            </a:r>
            <a:endParaRPr xmlns:mc="http://schemas.openxmlformats.org/markup-compatibility/2006" xmlns:hp="http://schemas.haansoft.com/office/presentation/8.0" kumimoji="0" lang="en-US" altLang="ko-KR" sz="4400" b="1" i="0" u="none" strike="noStrike" kern="1200" cap="none" spc="0" normalizeH="0" baseline="0" mc:Ignorable="hp" hp:hslEmbossed="0">
              <a:solidFill>
                <a:srgbClr val="404040"/>
              </a:solidFill>
              <a:latin typeface="Arial Nova"/>
              <a:ea typeface="나눔스퀘어 Light"/>
              <a:cs typeface="Arial Nova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1998357" y="5136756"/>
            <a:ext cx="9284958" cy="823989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쇼핑몰을 만들면서 고객들의 니즈를 파악할 수 있고 그에 맞는 기능을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구현할 수 있는 경험을 얻기 위해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박대근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 Nova"/>
                <a:ea typeface="나눔스퀘어 Light"/>
                <a:cs typeface="Arial Nova"/>
              </a:rPr>
              <a:t>)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Arial Nova"/>
              <a:ea typeface="나눔스퀘어 Light"/>
              <a:cs typeface="Arial Nov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2675891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74815" y="1445081"/>
            <a:ext cx="4133905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58665" y="1588393"/>
            <a:ext cx="3535681" cy="573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머신러닝 </a:t>
            </a:r>
            <a:endParaRPr lang="ko-KR" altLang="en-US" sz="3200" b="0" spc="-3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1201" y="3050413"/>
            <a:ext cx="505267" cy="7576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7769" y="4028566"/>
            <a:ext cx="505267" cy="7510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25643" y="3204301"/>
            <a:ext cx="6743072" cy="4513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/>
              <a:t>쌓인 로그 데이터를 어떻게 활용 할 것인지 구상함</a:t>
            </a:r>
            <a:endParaRPr lang="ko-KR" alt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2025647" y="4182454"/>
            <a:ext cx="7143117" cy="8162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ko-KR" sz="2400"/>
              <a:t>설문조사를 하여 기본적으로 고객의 유형을 </a:t>
            </a:r>
            <a:r>
              <a:rPr lang="ko-KR" altLang="en-US" sz="2400"/>
              <a:t>파악하고</a:t>
            </a:r>
            <a:endParaRPr lang="ko-KR" altLang="en-US" sz="2400"/>
          </a:p>
          <a:p>
            <a:pPr lvl="0">
              <a:defRPr/>
            </a:pPr>
            <a:r>
              <a:rPr lang="ko-KR" altLang="en-US" sz="2400"/>
              <a:t>서비스를 사용하는 </a:t>
            </a:r>
            <a:r>
              <a:rPr lang="ko-KR" altLang="ko-KR" sz="2400"/>
              <a:t>고객들의 데이터를 분석</a:t>
            </a:r>
            <a:r>
              <a:rPr lang="en-US" altLang="ko-KR" sz="2400"/>
              <a:t> </a:t>
            </a: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2675891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결과</a:t>
            </a:r>
            <a:endParaRPr lang="ko-KR" alt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537744" y="1353117"/>
            <a:ext cx="6392921" cy="5175813"/>
            <a:chOff x="904239" y="1880422"/>
            <a:chExt cx="2041451" cy="3743138"/>
          </a:xfrm>
        </p:grpSpPr>
        <p:sp>
          <p:nvSpPr>
            <p:cNvPr id="17" name="직사각형 16"/>
            <p:cNvSpPr/>
            <p:nvPr/>
          </p:nvSpPr>
          <p:spPr>
            <a:xfrm>
              <a:off x="904239" y="1887526"/>
              <a:ext cx="2041451" cy="3736034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04239" y="188042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39986" y="2052202"/>
              <a:ext cx="938849" cy="2657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일정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83983" y="2741069"/>
              <a:ext cx="1682897" cy="2606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9월 16일 ~ 9월 20일 ⇒ 회원관리( 3일 소요)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9월 21일 ~ 9월 23일 ⇒ 공지,QnA게시판 ( 3일 소요 )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9월 23일 ~ 9월 25일 ⇒ 상품페이지,리뷰 ( 3일 소요 )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9월 26일 ~ 9월 28일 ⇒ 찜 ( 2일 소요)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9월 27일 ⇒ 장바구니 ( 1일 소요)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9월 28일 ~ 9월 30일 ⇒ 결제, 주문목록 ( 3일 소요)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10월 1일 ⇒ 환불,반품,교환 ( 1일 소요)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10월 2일 ~ 10월 3일 ⇒ 오늘의쇼핑제안, 요즘뜨는상품 ( 1일 소요 )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10월 4일 ⇒ 최근 본 상품 (1일 소요 )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10월 5일 ⇒ 자주 본 상품 (1일 소요 )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10월 5일 ⇒ 물로켓 페이지 (1일 소요 )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  <a:p>
              <a:pPr algn="just">
                <a:lnSpc>
                  <a:spcPct val="120000"/>
                </a:lnSpc>
                <a:defRPr/>
              </a:pPr>
              <a:r>
                <a:rPr lang="en-US" altLang="ko-KR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10</a:t>
              </a: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월 </a:t>
              </a:r>
              <a:r>
                <a:rPr lang="en-US" altLang="ko-KR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6</a:t>
              </a: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일 </a:t>
              </a:r>
              <a:r>
                <a:rPr lang="en-US" altLang="ko-KR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~10</a:t>
              </a: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월 </a:t>
              </a:r>
              <a:r>
                <a:rPr lang="en-US" altLang="ko-KR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28</a:t>
              </a: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일⇒머신러닝 협업필터링</a:t>
              </a:r>
              <a:r>
                <a:rPr lang="en-US" altLang="ko-KR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(</a:t>
              </a: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약 </a:t>
              </a:r>
              <a:r>
                <a:rPr lang="en-US" altLang="ko-KR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3</a:t>
              </a: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주 </a:t>
              </a:r>
              <a:r>
                <a:rPr lang="en-US" altLang="ko-KR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)</a:t>
              </a:r>
              <a:r>
                <a:rPr lang="ko-KR" altLang="en-US" sz="1600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/>
                  <a:ea typeface="나눔스퀘어 Light"/>
                </a:rPr>
                <a:t> </a:t>
              </a:r>
              <a:endParaRPr lang="ko-KR" altLang="en-US" sz="1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/>
                <a:ea typeface="나눔스퀘어 Light"/>
              </a:endParaRPr>
            </a:p>
          </p:txBody>
        </p:sp>
      </p:grp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95764" y="1389461"/>
            <a:ext cx="4038636" cy="5131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753912" y="4426806"/>
            <a:ext cx="4461611" cy="17820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882363" tIns="174543" rIns="174543" bIns="556632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 쇼핑몰 사이트들의 </a:t>
            </a:r>
            <a:endParaRPr lang="ko-KR" altLang="en-US" sz="2800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기본적인 기능 구현</a:t>
            </a:r>
            <a:endParaRPr lang="ko-KR" altLang="en-US" sz="2800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62176" y="4426806"/>
            <a:ext cx="4243602" cy="178200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74543" tIns="174543" rIns="882363" bIns="556632" anchor="t" anchorCtr="0">
            <a:noAutofit/>
          </a:bodyPr>
          <a:lstStyle/>
          <a:p>
            <a:pPr marL="36000" lvl="1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defRPr/>
            </a:pPr>
            <a:r>
              <a:rPr lang="ko-KR" altLang="en-US" sz="26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사용자 중심의 UX(User Experience), UI(User Interface) 설계 및 구축</a:t>
            </a:r>
            <a:endParaRPr lang="ko-KR" altLang="en-US" sz="2600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3599" y="285462"/>
            <a:ext cx="3733165" cy="569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범위</a:t>
            </a:r>
            <a:r>
              <a:rPr lang="en-US" altLang="ko-KR" sz="32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600" y="182373"/>
            <a:ext cx="1727200" cy="29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83923" y="1434187"/>
            <a:ext cx="4431600" cy="1782000"/>
          </a:xfrm>
          <a:prstGeom prst="rect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882363" tIns="174543" rIns="174543" bIns="556632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defRPr/>
            </a:pPr>
            <a:r>
              <a:rPr lang="ko-KR" altLang="en-US" sz="2800" b="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머신러닝 적용이 가능한 범위 내의 설계</a:t>
            </a:r>
            <a:endParaRPr lang="ko-KR" altLang="en-US" sz="2800" b="0" spc="-15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3600" y="1434186"/>
            <a:ext cx="4430175" cy="178200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wrap="square" lIns="174543" tIns="174543" rIns="882363" bIns="556632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defRPr/>
            </a:pPr>
            <a:r>
              <a:rPr lang="ko-KR" altLang="en-US" sz="2800" b="0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다양한 쇼핑몰 사이트를</a:t>
            </a:r>
            <a:endParaRPr lang="ko-KR" altLang="en-US" sz="2800" b="0" kern="1200" spc="-3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defRPr/>
            </a:pPr>
            <a:r>
              <a:rPr lang="ko-KR" altLang="en-US" sz="2800" b="0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분석하여 홈페이지 제작</a:t>
            </a:r>
            <a:endParaRPr lang="ko-KR" altLang="en-US" sz="2800" b="0" kern="1200" spc="-3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자유형: 도형 12"/>
          <p:cNvSpPr/>
          <p:nvPr/>
        </p:nvSpPr>
        <p:spPr>
          <a:xfrm>
            <a:off x="392303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819080" tIns="819080" rIns="213360" bIns="21336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2800" kern="12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4" name="자유형: 도형 13"/>
          <p:cNvSpPr/>
          <p:nvPr/>
        </p:nvSpPr>
        <p:spPr>
          <a:xfrm>
            <a:off x="608661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213360" tIns="819080" rIns="819080" bIns="21336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2800" kern="12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5" name="자유형: 도형 14"/>
          <p:cNvSpPr/>
          <p:nvPr/>
        </p:nvSpPr>
        <p:spPr>
          <a:xfrm>
            <a:off x="6086611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0"/>
                </a:moveTo>
                <a:cubicBezTo>
                  <a:pt x="2068057" y="1142156"/>
                  <a:pt x="1142156" y="2068057"/>
                  <a:pt x="0" y="2068057"/>
                </a:cubicBezTo>
                <a:lnTo>
                  <a:pt x="0" y="0"/>
                </a:lnTo>
                <a:lnTo>
                  <a:pt x="2068057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213360" tIns="213360" rIns="819081" bIns="81908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2800" kern="12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6" name="자유형: 도형 15"/>
          <p:cNvSpPr/>
          <p:nvPr/>
        </p:nvSpPr>
        <p:spPr>
          <a:xfrm>
            <a:off x="3923030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819081" tIns="213360" rIns="213360" bIns="81908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2800" kern="1200"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Saebyeol’s</a:t>
            </a:r>
            <a:r>
              <a:rPr lang="ko-KR" altLang="en-US" sz="1000">
                <a:solidFill>
                  <a:schemeClr val="bg1"/>
                </a:solidFill>
              </a:rPr>
              <a:t> </a:t>
            </a:r>
            <a:r>
              <a:rPr lang="en-US" altLang="ko-KR" sz="1000">
                <a:solidFill>
                  <a:schemeClr val="bg1"/>
                </a:solidFill>
              </a:rPr>
              <a:t>PowerPoint</a:t>
            </a:r>
            <a:endParaRPr lang="ko-KR" altLang="en-US" sz="100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1229287" y="2935258"/>
            <a:ext cx="5292793" cy="920461"/>
            <a:chOff x="930336" y="2935258"/>
            <a:chExt cx="3671199" cy="920461"/>
          </a:xfrm>
        </p:grpSpPr>
        <p:sp>
          <p:nvSpPr>
            <p:cNvPr id="14" name="TextBox 13"/>
            <p:cNvSpPr txBox="1"/>
            <p:nvPr/>
          </p:nvSpPr>
          <p:spPr>
            <a:xfrm>
              <a:off x="930336" y="3215160"/>
              <a:ext cx="3671198" cy="6405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팀 구성 및 역할</a:t>
              </a:r>
              <a:endParaRPr lang="ko-KR" altLang="en-US" sz="3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0335" y="2935258"/>
              <a:ext cx="915827" cy="3584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2, 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637</ep:Words>
  <ep:PresentationFormat>와이드스크린</ep:PresentationFormat>
  <ep:Paragraphs>122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2020-06-22T00:57:09.000</dcterms:created>
  <dc:creator>Yu Saebyeol</dc:creator>
  <cp:lastModifiedBy>HKH</cp:lastModifiedBy>
  <dcterms:modified xsi:type="dcterms:W3CDTF">2022-10-27T10:59:32.821</dcterms:modified>
  <cp:revision>102</cp:revision>
  <dc:title>PowerPoint 프레젠테이션</dc:title>
  <cp:version>1000.0000.01</cp:version>
</cp:coreProperties>
</file>